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361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067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687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501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767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332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359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145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960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215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CD6FD-1612-4D14-87DD-A5046BBE3E55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F2F3B-7683-4C9E-B3C8-766107737D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085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23507" y="432887"/>
            <a:ext cx="7858875" cy="4520793"/>
          </a:xfrm>
        </p:spPr>
        <p:txBody>
          <a:bodyPr/>
          <a:lstStyle/>
          <a:p>
            <a:pPr marL="182880" indent="0" algn="ctr" rtl="1">
              <a:buNone/>
            </a:pP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اعناب عملي</a:t>
            </a: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المحاضرة </a:t>
            </a:r>
            <a:r>
              <a:rPr lang="ar-SA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</a:t>
            </a:r>
            <a:r>
              <a:rPr lang="ar-IQ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لثامنة</a:t>
            </a: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الدكتور حمزة عباس حمزة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1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18"/>
    </mc:Choice>
    <mc:Fallback xmlns="">
      <p:transition spd="slow" advTm="2061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طرق إكثار العنب :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r-SA" b="1" dirty="0" smtClean="0"/>
              <a:t>هناك </a:t>
            </a:r>
            <a:r>
              <a:rPr lang="ar-SA" b="1" dirty="0"/>
              <a:t>عدة طرق لإكثار العنب منها:- </a:t>
            </a:r>
          </a:p>
          <a:p>
            <a:pPr marL="0" indent="0" algn="just">
              <a:buNone/>
            </a:pPr>
            <a:r>
              <a:rPr lang="ar-SA" b="1" dirty="0" smtClean="0">
                <a:solidFill>
                  <a:srgbClr val="FF0000"/>
                </a:solidFill>
              </a:rPr>
              <a:t>1-جنسيا </a:t>
            </a:r>
            <a:r>
              <a:rPr lang="ar-IQ" b="1" dirty="0" smtClean="0">
                <a:solidFill>
                  <a:srgbClr val="FF0000"/>
                </a:solidFill>
              </a:rPr>
              <a:t>(</a:t>
            </a:r>
            <a:r>
              <a:rPr lang="ar-SA" b="1" dirty="0" smtClean="0">
                <a:solidFill>
                  <a:srgbClr val="FF0000"/>
                </a:solidFill>
              </a:rPr>
              <a:t>بالبذور</a:t>
            </a:r>
            <a:r>
              <a:rPr lang="ar-IQ" b="1" dirty="0" smtClean="0">
                <a:solidFill>
                  <a:srgbClr val="FF0000"/>
                </a:solidFill>
              </a:rPr>
              <a:t>)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>
                <a:solidFill>
                  <a:srgbClr val="FF0000"/>
                </a:solidFill>
              </a:rPr>
              <a:t>: </a:t>
            </a:r>
            <a:r>
              <a:rPr lang="ar-SA" b="1" dirty="0"/>
              <a:t>تكاثر العنب بالبذور يتم في حالة الأعناب البرية لإنتاج الأصول ولإيجاد أصناف جديدة بالتهجين وبرامج التربية والتحسين الوراثي ، اعتياديا </a:t>
            </a:r>
            <a:r>
              <a:rPr lang="ar-SA" b="1" dirty="0" err="1"/>
              <a:t>لايكاثر</a:t>
            </a:r>
            <a:r>
              <a:rPr lang="ar-SA" b="1" dirty="0"/>
              <a:t> العنب بالبذور </a:t>
            </a:r>
            <a:r>
              <a:rPr lang="ar-SA" b="1" dirty="0" err="1"/>
              <a:t>لإغراض</a:t>
            </a:r>
            <a:r>
              <a:rPr lang="ar-SA" b="1" dirty="0"/>
              <a:t> الإنتاج لان الأصناف الناتجة لاتشبه النبات الأم ، تؤخذ البذور من العناقيد التامة النضج وتنضد في البذور خلال الشتاء بدرجة حرارة 3-5م بعد ذلك تزرع في تربة خفيفة وخصبة وتكون الزراعة في شباط وآذار وتستغرق فترة إنبات البذور 10-30يوما ويمكن استعمال حامض </a:t>
            </a:r>
            <a:r>
              <a:rPr lang="ar-SA" b="1" dirty="0" err="1"/>
              <a:t>الجبرلين</a:t>
            </a:r>
            <a:r>
              <a:rPr lang="ar-SA" b="1" dirty="0"/>
              <a:t> للإسراع من إنبات البذور بتركيز 50-100ملغم/لتر. </a:t>
            </a:r>
          </a:p>
        </p:txBody>
      </p:sp>
    </p:spTree>
    <p:extLst>
      <p:ext uri="{BB962C8B-B14F-4D97-AF65-F5344CB8AC3E}">
        <p14:creationId xmlns:p14="http://schemas.microsoft.com/office/powerpoint/2010/main" val="203939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طرق إكثار العنب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 fontAlgn="base"/>
            <a:r>
              <a:rPr lang="ar-IQ" b="1" u="sng" dirty="0">
                <a:solidFill>
                  <a:srgbClr val="FF0000"/>
                </a:solidFill>
              </a:rPr>
              <a:t>خضريا بالطرق التالية </a:t>
            </a:r>
            <a:endParaRPr lang="en-US" b="1" u="sng" dirty="0">
              <a:solidFill>
                <a:srgbClr val="FF0000"/>
              </a:solidFill>
            </a:endParaRPr>
          </a:p>
          <a:p>
            <a:pPr algn="just"/>
            <a:r>
              <a:rPr lang="ar-IQ" b="1" u="sng" dirty="0">
                <a:solidFill>
                  <a:srgbClr val="FF0000"/>
                </a:solidFill>
              </a:rPr>
              <a:t> أ-</a:t>
            </a:r>
            <a:r>
              <a:rPr lang="ar-IQ" b="1" dirty="0">
                <a:solidFill>
                  <a:srgbClr val="FF0000"/>
                </a:solidFill>
              </a:rPr>
              <a:t> العقل </a:t>
            </a:r>
            <a:r>
              <a:rPr lang="ar-IQ" b="1" dirty="0" smtClean="0">
                <a:solidFill>
                  <a:srgbClr val="FF0000"/>
                </a:solidFill>
              </a:rPr>
              <a:t>(</a:t>
            </a:r>
            <a:r>
              <a:rPr lang="ar-IQ" b="1" dirty="0" err="1" smtClean="0">
                <a:solidFill>
                  <a:srgbClr val="FF0000"/>
                </a:solidFill>
              </a:rPr>
              <a:t>Cuttings</a:t>
            </a:r>
            <a:r>
              <a:rPr lang="ar-IQ" b="1" dirty="0" smtClean="0">
                <a:solidFill>
                  <a:srgbClr val="FF0000"/>
                </a:solidFill>
              </a:rPr>
              <a:t>):- </a:t>
            </a:r>
            <a:r>
              <a:rPr lang="ar-IQ" b="1" dirty="0"/>
              <a:t>تعتبر من أفضل وأسهل الطرق وكثرها استعمالا لإكثار الأعناب الأوربية في المناطق غير الموبوءة بحشرة </a:t>
            </a:r>
            <a:r>
              <a:rPr lang="ar-IQ" b="1" dirty="0" err="1"/>
              <a:t>الفيلوكسيرا</a:t>
            </a:r>
            <a:r>
              <a:rPr lang="ar-IQ" b="1" dirty="0"/>
              <a:t> ، ويستخدم في هذه الطريقة العقل الساقية الخشبية التي تحضر من القصبات القوية التامة النضج من </a:t>
            </a:r>
            <a:r>
              <a:rPr lang="ar-IQ" b="1" dirty="0" err="1"/>
              <a:t>نموات</a:t>
            </a:r>
            <a:r>
              <a:rPr lang="ar-IQ" b="1" dirty="0"/>
              <a:t> بعمر سنة واحدة أو أكثر ، </a:t>
            </a:r>
            <a:r>
              <a:rPr lang="ar-IQ" b="1" dirty="0" err="1"/>
              <a:t>الكرمات</a:t>
            </a:r>
            <a:r>
              <a:rPr lang="ar-IQ" b="1" dirty="0"/>
              <a:t> المكاثرة بالعقل وحسب توفر الظروف البيئية والتغذية الجيدة تدخل إلى مرحلة الإثمار في السنة الثانية من زراعتها في المكان المستديم .</a:t>
            </a:r>
            <a:r>
              <a:rPr lang="ar-IQ" dirty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847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5973762"/>
          </a:xfrm>
        </p:spPr>
        <p:txBody>
          <a:bodyPr>
            <a:normAutofit fontScale="90000"/>
          </a:bodyPr>
          <a:lstStyle/>
          <a:p>
            <a:r>
              <a:rPr lang="ar-SA" dirty="0"/>
              <a:t>العقلة في العنب عبارة عن قصبة تحتوي على عين واحدة على الأقل والذي يعطي عند تهيئة ظروف ملائمة جذور وأفرع مكونة نبات جديد مشابه للنبات الذي أخذت منه ، ويمكن اخذ العقل خلال الفترة الممتدة من نهاية الشتاء وأوائل الربيع ويجب أن توفر في </a:t>
            </a:r>
            <a:r>
              <a:rPr lang="ar-SA" dirty="0" smtClean="0"/>
              <a:t>العقل</a:t>
            </a:r>
            <a:r>
              <a:rPr lang="ar-IQ" dirty="0" smtClean="0"/>
              <a:t> ا</a:t>
            </a:r>
            <a:r>
              <a:rPr lang="ar-SA" dirty="0" smtClean="0"/>
              <a:t>لجيدة </a:t>
            </a:r>
            <a:r>
              <a:rPr lang="ar-SA" dirty="0"/>
              <a:t>بعض الصفات منها ) 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2577774" cy="439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83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صفات العقلة الجيدة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sz="3600" b="1" dirty="0" smtClean="0"/>
              <a:t>تؤخذ </a:t>
            </a:r>
            <a:r>
              <a:rPr lang="ar-SA" sz="3600" b="1" dirty="0"/>
              <a:t>من قصبات جيدة النمو وخالية من الإصابات المرضية والحشرية وخالية من الفروع الصيفية </a:t>
            </a:r>
            <a:r>
              <a:rPr lang="ar-SA" sz="3600" b="1" dirty="0" smtClean="0"/>
              <a:t>و</a:t>
            </a:r>
            <a:r>
              <a:rPr lang="ar-IQ" sz="3600" b="1" dirty="0" smtClean="0"/>
              <a:t> </a:t>
            </a:r>
            <a:r>
              <a:rPr lang="ar-SA" sz="3600" b="1" dirty="0" err="1" smtClean="0"/>
              <a:t>المحاليق</a:t>
            </a:r>
            <a:r>
              <a:rPr lang="ar-SA" sz="3600" b="1" dirty="0" smtClean="0"/>
              <a:t> </a:t>
            </a:r>
            <a:r>
              <a:rPr lang="ar-SA" sz="3600" b="1" dirty="0"/>
              <a:t>وذات سمك 6-12ملم وبطول 30-50سم وتحوي على 2-3 عيون على الأقل ، ولغرض تحسين تجذير العقل يمكن معاملتها بمنظمات النمو الصناعية </a:t>
            </a:r>
            <a:r>
              <a:rPr lang="ar-SA" sz="3600" b="1" dirty="0" err="1"/>
              <a:t>كالاوكسينات</a:t>
            </a:r>
            <a:r>
              <a:rPr lang="ar-SA" sz="3600" b="1" dirty="0"/>
              <a:t> ومنها حامض أندول </a:t>
            </a:r>
            <a:r>
              <a:rPr lang="ar-SA" sz="3600" b="1" dirty="0" err="1"/>
              <a:t>بيوترك</a:t>
            </a:r>
            <a:r>
              <a:rPr lang="ar-SA" sz="3600" b="1" dirty="0"/>
              <a:t> </a:t>
            </a:r>
            <a:r>
              <a:rPr lang="en-US" sz="3600" b="1" dirty="0"/>
              <a:t>IBA </a:t>
            </a:r>
            <a:r>
              <a:rPr lang="ar-SA" sz="3600" b="1" dirty="0"/>
              <a:t>والذي يساعد في تحسين مواصفات النمو الجذري من خلال زيادة عدد الجذور المتكونة . </a:t>
            </a:r>
          </a:p>
        </p:txBody>
      </p:sp>
    </p:spTree>
    <p:extLst>
      <p:ext uri="{BB962C8B-B14F-4D97-AF65-F5344CB8AC3E}">
        <p14:creationId xmlns:p14="http://schemas.microsoft.com/office/powerpoint/2010/main" val="796790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طرق إكثار العنب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b="1" u="sng" dirty="0">
                <a:solidFill>
                  <a:srgbClr val="FF0000"/>
                </a:solidFill>
              </a:rPr>
              <a:t>ب -</a:t>
            </a:r>
            <a:r>
              <a:rPr lang="ar-IQ" b="1" dirty="0">
                <a:solidFill>
                  <a:srgbClr val="FF0000"/>
                </a:solidFill>
              </a:rPr>
              <a:t> الترقيد </a:t>
            </a:r>
            <a:r>
              <a:rPr lang="ar-IQ" b="1" dirty="0" smtClean="0">
                <a:solidFill>
                  <a:srgbClr val="FF0000"/>
                </a:solidFill>
              </a:rPr>
              <a:t>(</a:t>
            </a:r>
            <a:r>
              <a:rPr lang="ar-IQ" b="1" dirty="0" err="1" smtClean="0">
                <a:solidFill>
                  <a:srgbClr val="FF0000"/>
                </a:solidFill>
              </a:rPr>
              <a:t>Layering</a:t>
            </a:r>
            <a:r>
              <a:rPr lang="ar-IQ" b="1" dirty="0" smtClean="0">
                <a:solidFill>
                  <a:srgbClr val="FF0000"/>
                </a:solidFill>
              </a:rPr>
              <a:t>) </a:t>
            </a:r>
            <a:r>
              <a:rPr lang="ar-IQ" b="1" dirty="0">
                <a:solidFill>
                  <a:srgbClr val="FF0000"/>
                </a:solidFill>
              </a:rPr>
              <a:t>:- </a:t>
            </a:r>
            <a:r>
              <a:rPr lang="ar-IQ" b="1" dirty="0"/>
              <a:t>وتستخدم هذه الطريقة في إكثار الأنواع التي يصعب إكثارها بالعقل لعدم قدرة عقلها على تكوين الجذور )عنب </a:t>
            </a:r>
            <a:r>
              <a:rPr lang="ar-IQ" b="1" dirty="0" err="1"/>
              <a:t>مسكادين</a:t>
            </a:r>
            <a:r>
              <a:rPr lang="ar-IQ" b="1" dirty="0"/>
              <a:t>( ، كما تستخدم في مليء المسافات الخالية في المزرعة والتي خلت من </a:t>
            </a:r>
            <a:r>
              <a:rPr lang="ar-IQ" b="1" dirty="0" err="1"/>
              <a:t>الكرمات</a:t>
            </a:r>
            <a:r>
              <a:rPr lang="ar-IQ" b="1" dirty="0"/>
              <a:t> وتجرى هذه العملية خلال الخريف أو بداية الربيع بدفن قصبة قوية من كرمة مجاورة للمكان </a:t>
            </a:r>
            <a:r>
              <a:rPr lang="ar-IQ" b="1" dirty="0" smtClean="0"/>
              <a:t>الخالي </a:t>
            </a:r>
            <a:r>
              <a:rPr lang="ar-IQ" b="1" dirty="0"/>
              <a:t>ولا يسمح لأي برعم أن ينمو على طول القصبة </a:t>
            </a:r>
            <a:r>
              <a:rPr lang="ar-IQ" b="1" dirty="0" err="1"/>
              <a:t>الأفرخ</a:t>
            </a:r>
            <a:r>
              <a:rPr lang="ar-IQ" b="1" dirty="0"/>
              <a:t> واحد في طرف القصبة وفي الخريف اللاحق يفصل النبات الجديد المتكون عن النبات الأم . </a:t>
            </a:r>
            <a:endParaRPr lang="en-US" b="1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5522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طرق إكثار العنب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u="sng" dirty="0">
                <a:solidFill>
                  <a:srgbClr val="FF0000"/>
                </a:solidFill>
              </a:rPr>
              <a:t>ت-</a:t>
            </a:r>
            <a:r>
              <a:rPr lang="ar-IQ" b="1" dirty="0">
                <a:solidFill>
                  <a:srgbClr val="FF0000"/>
                </a:solidFill>
              </a:rPr>
              <a:t> التطعيم والتركيب :- </a:t>
            </a:r>
            <a:r>
              <a:rPr lang="ar-IQ" b="1" dirty="0"/>
              <a:t>وتستخدم في الحالات التالية </a:t>
            </a:r>
            <a:r>
              <a:rPr lang="ar-IQ" b="1" dirty="0" smtClean="0"/>
              <a:t>(التطعيم </a:t>
            </a:r>
            <a:r>
              <a:rPr lang="ar-IQ" b="1" dirty="0"/>
              <a:t>على أصول مقاومة لحشرة </a:t>
            </a:r>
            <a:r>
              <a:rPr lang="ar-IQ" b="1" dirty="0" err="1"/>
              <a:t>الفيلوكسيرا</a:t>
            </a:r>
            <a:r>
              <a:rPr lang="ar-IQ" b="1" dirty="0"/>
              <a:t> </a:t>
            </a:r>
            <a:r>
              <a:rPr lang="ar-IQ" b="1" dirty="0" err="1"/>
              <a:t>والنيماتودا</a:t>
            </a:r>
            <a:r>
              <a:rPr lang="ar-IQ" b="1" dirty="0"/>
              <a:t> ، ولتغير صنف ذات صفات رديئة إلى صنف أخر ذات صفات جيدة ، وعند إكثار صنف لا تتوفر منه النباتات اللازمة لأخذ العقل الكافية </a:t>
            </a:r>
            <a:r>
              <a:rPr lang="ar-IQ" b="1" dirty="0" smtClean="0"/>
              <a:t>)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39437"/>
            <a:ext cx="4800600" cy="277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6403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405</Words>
  <Application>Microsoft Office PowerPoint</Application>
  <PresentationFormat>عرض على الشاشة (3:4)‏</PresentationFormat>
  <Paragraphs>14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اعناب عملي  المحاضرة الثامنة  الدكتور حمزة عباس حمزة</vt:lpstr>
      <vt:lpstr>طرق إكثار العنب : </vt:lpstr>
      <vt:lpstr>طرق إكثار العنب : </vt:lpstr>
      <vt:lpstr>العقلة في العنب عبارة عن قصبة تحتوي على عين واحدة على الأقل والذي يعطي عند تهيئة ظروف ملائمة جذور وأفرع مكونة نبات جديد مشابه للنبات الذي أخذت منه ، ويمكن اخذ العقل خلال الفترة الممتدة من نهاية الشتاء وأوائل الربيع ويجب أن توفر في العقل الجيدة بعض الصفات منها )  </vt:lpstr>
      <vt:lpstr>صفات العقلة الجيدة</vt:lpstr>
      <vt:lpstr>طرق إكثار العنب</vt:lpstr>
      <vt:lpstr>طرق إكثار العنب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اعناب عملي  المحاضرة الثامنة  الدكتور حمزة عباس حمزة</dc:title>
  <dc:creator>Maher</dc:creator>
  <cp:lastModifiedBy>Maher</cp:lastModifiedBy>
  <cp:revision>3</cp:revision>
  <dcterms:created xsi:type="dcterms:W3CDTF">2021-06-26T12:25:23Z</dcterms:created>
  <dcterms:modified xsi:type="dcterms:W3CDTF">2021-06-26T13:09:41Z</dcterms:modified>
</cp:coreProperties>
</file>